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17"/>
  </p:notesMasterIdLst>
  <p:sldIdLst>
    <p:sldId id="324" r:id="rId2"/>
    <p:sldId id="269" r:id="rId3"/>
    <p:sldId id="656" r:id="rId4"/>
    <p:sldId id="726" r:id="rId5"/>
    <p:sldId id="729" r:id="rId6"/>
    <p:sldId id="730" r:id="rId7"/>
    <p:sldId id="728" r:id="rId8"/>
    <p:sldId id="731" r:id="rId9"/>
    <p:sldId id="732" r:id="rId10"/>
    <p:sldId id="734" r:id="rId11"/>
    <p:sldId id="735" r:id="rId12"/>
    <p:sldId id="736" r:id="rId13"/>
    <p:sldId id="737" r:id="rId14"/>
    <p:sldId id="663" r:id="rId15"/>
    <p:sldId id="650" r:id="rId16"/>
  </p:sldIdLst>
  <p:sldSz cx="18288000" cy="10287000"/>
  <p:notesSz cx="7099300" cy="1023461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C3E1"/>
    <a:srgbClr val="F2B800"/>
    <a:srgbClr val="4FA7EF"/>
    <a:srgbClr val="F250F2"/>
    <a:srgbClr val="45E33D"/>
    <a:srgbClr val="E642DE"/>
    <a:srgbClr val="64D4EA"/>
    <a:srgbClr val="4CCCE6"/>
    <a:srgbClr val="6CD5EA"/>
    <a:srgbClr val="57C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7" autoAdjust="0"/>
    <p:restoredTop sz="96764" autoAdjust="0"/>
  </p:normalViewPr>
  <p:slideViewPr>
    <p:cSldViewPr>
      <p:cViewPr varScale="1">
        <p:scale>
          <a:sx n="59" d="100"/>
          <a:sy n="59" d="100"/>
        </p:scale>
        <p:origin x="252" y="90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B027185-10FB-4A57-B3F0-45136A811A24}" type="datetimeFigureOut">
              <a:rPr lang="uk-UA" smtClean="0"/>
              <a:t>31.10.2019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D9C3A12-1E0F-412B-B376-8089A55D94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477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9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rgbClr val="FFFFFF">
                    <a:lumMod val="85000"/>
                  </a:srgbClr>
                </a:solidFill>
              </a:rPr>
              <a:t>MOV</a:t>
            </a:r>
            <a:endParaRPr lang="en-US" sz="2800" dirty="0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5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rgbClr val="FFFFFF">
                    <a:lumMod val="85000"/>
                  </a:srgbClr>
                </a:solidFill>
              </a:rPr>
              <a:t>MOV</a:t>
            </a:r>
            <a:endParaRPr lang="en-US" sz="2800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341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8858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6" r:id="rId4"/>
    <p:sldLayoutId id="2147483739" r:id="rId5"/>
    <p:sldLayoutId id="2147483740" r:id="rId6"/>
    <p:sldLayoutId id="2147483741" r:id="rId7"/>
    <p:sldLayoutId id="2147483742" r:id="rId8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ov.nuv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ktmov.cz/" TargetMode="External"/><Relationship Id="rId2" Type="http://schemas.openxmlformats.org/officeDocument/2006/relationships/hyperlink" Target="https://forms.gle/CNxLZjkNN4xoaV6B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9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67503"/>
            <a:ext cx="15621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 tvorbu vlastních vzdělávacích modulů a komplexních úloh je potřeba být přihlášený do systému. Funkce lze najít v levém menu pod názvem „Nástroje pro vlastní tvorbu“. Pak je možné vytvářet vlastní dokumenty od začátku – vyplněním prázdného formuláře:</a:t>
            </a:r>
          </a:p>
          <a:p>
            <a:endParaRPr lang="cs-CZ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nebo zkopírováním připravených modulů do svého soukromého prostředí.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 smtClean="0"/>
              <a:t>Tvorba vlastních modulů a úloh – od začátku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" y="3924300"/>
            <a:ext cx="158232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5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67503"/>
            <a:ext cx="1562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Vytvářet vlastní dokumenty je možné i zkopírováním připravených modulů do svého soukromého prostředí. V seznamu modulů se klikne na ikonu klíče, objeví se nabídka a ze seznamu se vybere „Vytvořit soukromou kopii“.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 smtClean="0"/>
              <a:t>Tvorba vlastních modulů a úloh – soukromá kopie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651536"/>
            <a:ext cx="7086600" cy="556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2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67503"/>
            <a:ext cx="15621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 využívání nástrojů spolupráce je potřeba být 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přihlášen.</a:t>
            </a:r>
          </a:p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Nástroje jako Plán spolupráce nebo Jednotka výsledků učení naleznete pod odkazem „Spolupráce škol a firem“.</a:t>
            </a:r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 této části systému je nejprve potřeba si zaregistrovat školu. Teprve v rámci školy se vytvářejí nástroje pro spolupráci.</a:t>
            </a:r>
            <a:endParaRPr lang="cs-CZ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 smtClean="0"/>
              <a:t>Spolupráce škol a firem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3714617"/>
            <a:ext cx="3943483" cy="39434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686677"/>
            <a:ext cx="4593810" cy="397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3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67503"/>
            <a:ext cx="1562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Oceníme zpětnou vazbu k informačnímu systému pod odkazem „Náměty k IS MOV“.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/>
              <a:t>Zpětná vazba – veřejná konzultace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44" y="4838700"/>
            <a:ext cx="4661736" cy="43875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20" y="2636171"/>
            <a:ext cx="12631289" cy="165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5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4589502"/>
            <a:ext cx="1188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Děkujeme za vaše náměty </a:t>
            </a:r>
          </a:p>
          <a:p>
            <a:pPr algn="ctr"/>
            <a:r>
              <a:rPr lang="cs-CZ" sz="66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a připomínky</a:t>
            </a:r>
            <a:endParaRPr lang="en-US" sz="6600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84555" y="4246603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4630400" y="6365816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01" y="7353300"/>
            <a:ext cx="2001854" cy="2001854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2801600" y="7924452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ústav pro vzdělávání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chemeClr val="tx2"/>
                </a:solidFill>
                <a:latin typeface="+mj-lt"/>
              </a:rPr>
              <a:t>modernizace odborného vzdělávání </a:t>
            </a:r>
            <a:endParaRPr lang="cs-CZ" sz="20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www.projektmov.cz</a:t>
            </a:r>
          </a:p>
        </p:txBody>
      </p:sp>
    </p:spTree>
    <p:extLst>
      <p:ext uri="{BB962C8B-B14F-4D97-AF65-F5344CB8AC3E}">
        <p14:creationId xmlns:p14="http://schemas.microsoft.com/office/powerpoint/2010/main" val="13753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2468022" y="8267700"/>
            <a:ext cx="13593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Projekt Modernizace odborného vzdělávání (MOV) rozvíjí kvalitu odborného vzdělávání </a:t>
            </a:r>
            <a:br>
              <a:rPr lang="cs-CZ" sz="2400" dirty="0"/>
            </a:br>
            <a:r>
              <a:rPr lang="cs-CZ" sz="2400" dirty="0"/>
              <a:t>a podporuje uplatnitelnost absolventů na trhu práce. Je financován z Evropských strukturálních </a:t>
            </a:r>
            <a:br>
              <a:rPr lang="cs-CZ" sz="2400" dirty="0"/>
            </a:br>
            <a:r>
              <a:rPr lang="cs-CZ" sz="2400" dirty="0"/>
              <a:t>a investičních fondů a jeho realizaci zajišťuje Národní ústav pro vzdělávání.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7228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9030" y="4224635"/>
            <a:ext cx="11887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Veřejná konzultace</a:t>
            </a:r>
          </a:p>
          <a:p>
            <a:pPr algn="ctr"/>
            <a:endParaRPr lang="cs-CZ" sz="2800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Informační systém projektu Modernizace odborného vzdělávání </a:t>
            </a:r>
          </a:p>
          <a:p>
            <a:pPr algn="ctr"/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(IS MOV)</a:t>
            </a:r>
          </a:p>
          <a:p>
            <a:pPr algn="ctr"/>
            <a:endParaRPr lang="cs-CZ" sz="2800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18. 10. 2019 – 18. 1. 2020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76130" y="3881735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4763329" y="6959500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88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67503"/>
            <a:ext cx="15430500" cy="564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Projekt Modernizace odborného vzdělávání (MOV) má za cíl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zvýšení kvality středního odborného vzdělávání </a:t>
            </a:r>
          </a:p>
          <a:p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a zlepšení uplatnitelnosti jeho absolventů na trhu práce. </a:t>
            </a:r>
          </a:p>
          <a:p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400"/>
              </a:spcBef>
            </a:pPr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Přínos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y</a:t>
            </a:r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 projektu: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projekt MOV vytvoří a nabídne učitelům, ředitelům a odborníkům středního odborného školství sestavy vzdělávacích modulů, komplexních úloh, vzorových školních vzdělávacích programů (ŠVP) a příkladů dobré praxe, které budou využívány jako skladebné a vzorové prvky pro tvorbu a úpravy ŠVP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jedná se o stovky vzdělávacích modulů, komplexních úloh a příkladů dobré praxe, na kterých se v rámci projektu podílí 105 škol středního odborného vzdělávání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ze 43 oborů vzdělání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všechny tyto výstupy budou od května 2020 zdarma k dispozici všem učitelům a středním odborným školám v rámci informačního systému IS MOV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400"/>
              </a:spcBef>
            </a:pP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projektu MOV</a:t>
            </a:r>
          </a:p>
        </p:txBody>
      </p:sp>
    </p:spTree>
    <p:extLst>
      <p:ext uri="{BB962C8B-B14F-4D97-AF65-F5344CB8AC3E}">
        <p14:creationId xmlns:p14="http://schemas.microsoft.com/office/powerpoint/2010/main" val="4873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67503"/>
            <a:ext cx="15621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Informační systém projektu MOV (</a:t>
            </a:r>
            <a:r>
              <a:rPr lang="cs-CZ" sz="2400" dirty="0">
                <a:latin typeface="+mj-lt"/>
                <a:hlinkClick r:id="rId2"/>
              </a:rPr>
              <a:t>https://mov.nuv.cz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) je webový portál, na kterém budou k dispozici veškeré volně přístupné materiály vzniklé v projektu MOV. Od 18. 10. 2019 do 18. 1. 2020 je vyhlášena jeho veřejná konzultace. 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400"/>
              </a:spcBef>
            </a:pPr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Přínosy IS MOV: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učitelé, ředitelé a odborníci středního odborného vzdělávání zde mohou studovat, stahovat a následně ve své praxi využívat veškeré dostupné materiály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po registraci mohou uživatelé přímo v systému vytvářet vlastní vzdělávací moduly nebo komplexní úlohy a budovat si tak databázi vlastních projektů a podkladů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prostřednictvím informačního systému je možné rozvíjet spolupráci školy a zaměstnavatelů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400"/>
              </a:spcBef>
            </a:pPr>
            <a:endParaRPr lang="cs-CZ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400"/>
              </a:spcBef>
            </a:pPr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Hlavní milníky vývoje IS MOV: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18. 10. 2019 – spuštění první verze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18. 10 . 2019 až 18. 1. 2020 – veřejná konzultace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leden až březen 2020 – zapracování připomínek z veřejné konzultace, úpravy systému, dokončení systému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duben 2020 – spuštění finální verze IS MOV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400"/>
              </a:spcBef>
            </a:pP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systém MOV (IS MOV)</a:t>
            </a:r>
          </a:p>
        </p:txBody>
      </p:sp>
    </p:spTree>
    <p:extLst>
      <p:ext uri="{BB962C8B-B14F-4D97-AF65-F5344CB8AC3E}">
        <p14:creationId xmlns:p14="http://schemas.microsoft.com/office/powerpoint/2010/main" val="7116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47800" y="1767503"/>
            <a:ext cx="158115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Od 18. 10. 2019 do 18. 1. 2020 je vyhlášena veřejná konzultace informačního systému projektu MOV. 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400"/>
              </a:spcBef>
            </a:pPr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Podmínky veřejné konzultace: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veřejná konzultace probíhá výhradně elektronicky, a to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prostřednictvím formuláře na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adrese </a:t>
            </a:r>
            <a:r>
              <a:rPr lang="cs-CZ" sz="2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https://forms.gle/CNxLZjkNN4xoaV6B8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cs-CZ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k formuláři vede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proklik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na vstupní stránce informačního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systému;</a:t>
            </a:r>
            <a:endParaRPr lang="cs-CZ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odkaz na formulář veřejné konzultace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z </a:t>
            </a:r>
            <a:r>
              <a:rPr lang="cs-CZ" sz="2400" b="1" smtClean="0">
                <a:solidFill>
                  <a:schemeClr val="tx2">
                    <a:lumMod val="75000"/>
                  </a:schemeClr>
                </a:solidFill>
              </a:rPr>
              <a:t>hlavní </a:t>
            </a:r>
            <a:r>
              <a:rPr lang="cs-CZ" sz="2400" b="1" smtClean="0">
                <a:solidFill>
                  <a:schemeClr val="tx2">
                    <a:lumMod val="75000"/>
                  </a:schemeClr>
                </a:solidFill>
              </a:rPr>
              <a:t>stránky: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Náměty k IS MOV;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veřejná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konzultace probíhá od 18. 10. 2019 do 18. 1. 2020, do 24.00 hod.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k posouzení jsou přijímány připomínky pouze s vyplněnými povinnými údaji a doporučením vztahujícím se k informačnímu systému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platné připomínky posuzuje jednou měsíčně komise projektu MOV pro veřejnou konzultaci IS MOV. Po skončení veřejné konzultace bude do 30 dnů na stránkách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www.projektmov.cz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zveřejněn seznam všech platných připomínek s uvedením, jak byla daná připomínka vypořádána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400"/>
              </a:spcBef>
            </a:pP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400"/>
              </a:spcBef>
            </a:pPr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Cíle veřejné konzultace: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cílem veřejné konzultace je především otestovat technický systém a provázanost jednotlivých databázových zdrojů IS MOV. Vítané jsou připomínky týkající se toho, jak se uživatelům v daném prostředí pracuje, zda jim chybí některé prvky nebo posloupnosti, případně jaké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cílem je rovněž zjistit uživatelský komfort a orientaci v IS MOV pro uživatele. IS MOV po připomínkách projde finální grafickou úpravou, a proto uvítáme náměty, které pomohou zlepšit uživatelské prostředí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konzultace IS MOV </a:t>
            </a:r>
          </a:p>
        </p:txBody>
      </p:sp>
    </p:spTree>
    <p:extLst>
      <p:ext uri="{BB962C8B-B14F-4D97-AF65-F5344CB8AC3E}">
        <p14:creationId xmlns:p14="http://schemas.microsoft.com/office/powerpoint/2010/main" val="83231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4589502"/>
            <a:ext cx="1188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</a:t>
            </a:r>
            <a:r>
              <a:rPr lang="en-US" sz="6000" b="1" dirty="0" err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opis</a:t>
            </a:r>
            <a:r>
              <a:rPr lang="cs-CZ" sz="60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a struktura informačního systému IS MOV</a:t>
            </a:r>
            <a:endParaRPr lang="en-US" sz="6000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7500" y="4246602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4744700" y="6185594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65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67503"/>
            <a:ext cx="15621000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Informační systém projektu MOV je nyní zpřístupněn v základní verzi a obsahuje tyto části: </a:t>
            </a:r>
          </a:p>
          <a:p>
            <a:endParaRPr lang="cs-CZ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Vzdělávací moduly: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 této části IS MOV si uživatel může prohlížet, případně stahovat vzdělávací moduly, které vznikly v rámci projektu MOV, byly schváleny a prošly externím hodnocením kvality. Vzdělávací moduly uživatel může vyhledávat podle řady kritérií. K dispozici je nyní více než 400 vzdělávacích modulů. </a:t>
            </a:r>
          </a:p>
          <a:p>
            <a:endParaRPr lang="cs-CZ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Komplexní úlohy: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 této části IS MOV si uživatel může prohlížet, případně stahovat vybrané komplexní úlohy. Jedná se o úlohy, které jsou podrobnějším rozpracováním vzdělávacích modulů a slouží jako inspirace nebo návod ke konkrétní problematice výuky. K dispozici je na ukázku několik vzorových komplexních úloh včetně příloh. </a:t>
            </a:r>
          </a:p>
          <a:p>
            <a:endParaRPr lang="cs-CZ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Tvorba vlastních modulů: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Zde si uživatel po registraci může vytvářet a ukládat své vlastní vzdělávací moduly nebo komplexní úlohy. Buď je možné vytvářet zcela nové vzdělávací moduly a komplexní úlohy, nebo lze využít stávající vzory a podklady jako základ. </a:t>
            </a:r>
          </a:p>
          <a:p>
            <a:endParaRPr lang="cs-CZ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Spolupráce se zaměstnavateli:</a:t>
            </a:r>
            <a:endParaRPr lang="cs-CZ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Tato část umožňuje rozvíjet spolupráci školy a zaměstnavatele. Po registraci bude mít uživatel přístup k jednotkám výsledků učení, dotazníkům kvality a dalším nástrojům, které může podle potřeby snadno distribuovat mezi zaměstnavatele či žáky.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Hlavn</a:t>
            </a:r>
            <a:r>
              <a:rPr lang="cs-CZ" dirty="0"/>
              <a:t>í části informačního systému IS MOV</a:t>
            </a:r>
          </a:p>
        </p:txBody>
      </p:sp>
    </p:spTree>
    <p:extLst>
      <p:ext uri="{BB962C8B-B14F-4D97-AF65-F5344CB8AC3E}">
        <p14:creationId xmlns:p14="http://schemas.microsoft.com/office/powerpoint/2010/main" val="27083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67503"/>
            <a:ext cx="15621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 registraci nebo přihlášení do systému lze použít horní lištu hlavní stránky.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 omezené využívání vzdělávacích modulů a komplexních úloh není nutné být přihlášen. K seznamu vzdělávacích modulů je možné se dostat kliknutím na nadpis „VZDĚLÁVACÍ MODULY“. </a:t>
            </a:r>
          </a:p>
          <a:p>
            <a:endParaRPr lang="cs-CZ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Vstup do </a:t>
            </a:r>
            <a:r>
              <a:rPr lang="cs-CZ" dirty="0" smtClean="0"/>
              <a:t>systému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57500"/>
            <a:ext cx="11629566" cy="1524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79" y="6438899"/>
            <a:ext cx="4567925" cy="28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67503"/>
            <a:ext cx="1562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Vyhledávat lze pomocí fulltextového vyhledávání vlevo nahoře</a:t>
            </a:r>
          </a:p>
          <a:p>
            <a:endParaRPr lang="cs-CZ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nebo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pomocí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filtrů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 K těm se dostanete kliknutím na ikonu filtru vedle nadpisu tabulky 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„Název modulu“.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Analogicky se filtrují komplexní úlohy.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Vyhledávání v seznamu vzdělávacích modulů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5093304"/>
            <a:ext cx="15387356" cy="42411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40" y="2294305"/>
            <a:ext cx="5306060" cy="102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2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8950</TotalTime>
  <Words>1046</Words>
  <Application>Microsoft Office PowerPoint</Application>
  <PresentationFormat>Vlastní</PresentationFormat>
  <Paragraphs>109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Times New Roman</vt:lpstr>
      <vt:lpstr>Arial</vt:lpstr>
      <vt:lpstr>Calibri</vt:lpstr>
      <vt:lpstr>Roboto Condensed</vt:lpstr>
      <vt:lpstr>GENARAL LAYOUTS</vt:lpstr>
      <vt:lpstr>Prezentace aplikace PowerPoint</vt:lpstr>
      <vt:lpstr>Prezentace aplikace PowerPoint</vt:lpstr>
      <vt:lpstr>O projektu MOV</vt:lpstr>
      <vt:lpstr>Informační systém MOV (IS MOV)</vt:lpstr>
      <vt:lpstr>Veřejná konzultace IS MOV </vt:lpstr>
      <vt:lpstr>Prezentace aplikace PowerPoint</vt:lpstr>
      <vt:lpstr>Hlavní části informačního systému IS MOV</vt:lpstr>
      <vt:lpstr>Vstup do systému</vt:lpstr>
      <vt:lpstr>Vyhledávání v seznamu vzdělávacích modulů</vt:lpstr>
      <vt:lpstr>Tvorba vlastních modulů a úloh – od začátku</vt:lpstr>
      <vt:lpstr>Tvorba vlastních modulů a úloh – soukromá kopie</vt:lpstr>
      <vt:lpstr>Spolupráce škol a firem</vt:lpstr>
      <vt:lpstr>Zpětná vazba – veřejná konzultace </vt:lpstr>
      <vt:lpstr>Prezentace aplikace PowerPoint</vt:lpstr>
      <vt:lpstr>Prezentace aplikace PowerPoint</vt:lpstr>
    </vt:vector>
  </TitlesOfParts>
  <Company>NUV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 prezentace</dc:title>
  <dc:creator>Velický Jan</dc:creator>
  <cp:lastModifiedBy>Hylmar Radek</cp:lastModifiedBy>
  <cp:revision>1174</cp:revision>
  <cp:lastPrinted>2019-10-31T14:18:18Z</cp:lastPrinted>
  <dcterms:created xsi:type="dcterms:W3CDTF">2015-01-20T11:47:48Z</dcterms:created>
  <dcterms:modified xsi:type="dcterms:W3CDTF">2019-10-31T14:39:48Z</dcterms:modified>
</cp:coreProperties>
</file>